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9" r:id="rId6"/>
    <p:sldId id="280" r:id="rId7"/>
    <p:sldId id="263" r:id="rId8"/>
    <p:sldId id="281" r:id="rId9"/>
    <p:sldId id="282" r:id="rId10"/>
    <p:sldId id="283" r:id="rId11"/>
    <p:sldId id="28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9"/>
    <p:restoredTop sz="94674"/>
  </p:normalViewPr>
  <p:slideViewPr>
    <p:cSldViewPr snapToGrid="0" snapToObjects="1">
      <p:cViewPr>
        <p:scale>
          <a:sx n="100" d="100"/>
          <a:sy n="100" d="100"/>
        </p:scale>
        <p:origin x="75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F71B3-1DE8-774A-86AB-571A88CC401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2F69-CC66-2340-B3E5-ECBC4873F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62F69-CC66-2340-B3E5-ECBC4873F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EB4C-3834-4A42-BB0E-7C325E95F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9FC50-357E-2248-BCA5-74F9CC84B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2277-2F58-EC40-9A71-AB35E40E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3931-CFFA-F048-88C7-7A5D30E3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3BD6-7B5C-234D-A0EC-45DDA5F4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C0F8-CB31-6442-9A6C-337BBBE7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19AF7-05B7-0F48-A0D5-CB14FFEC5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1B00B-D85A-A345-9828-5D0D5BC1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4FC68-5461-EB44-A820-A5B94C8E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563D-479D-AB4C-90BB-A3AA71F4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EEAB2-77C8-904A-917D-DD95F32C8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B9DB3-2A10-8A4B-B066-F92F8366B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5B16-9E59-8D4C-8985-B6FEBEEF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1E793-52D1-5E44-851A-17262172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95106-6DEE-B444-AE0C-5B2D64F4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1D2E-D6E3-8B4B-8E10-B38AB204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98ABB-765C-A14F-84DC-018DEF8A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69259-4273-254C-B2C5-33A238A9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F08E-980A-7347-B9DF-0D33F61F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5E47-1DA1-B44C-8347-5045D1F3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C6C3-F0B9-3747-9309-5FE8BB08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5A85-6D2A-6C41-BECC-0D500F0EA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9647-D76B-344E-8F61-3B858AF1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D40AD-9E7C-1740-9547-C982BEBA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1C47-58D8-0047-9463-1DDE28D7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084-CB6A-F64E-AAEE-6CE299B3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32F2-5B46-6048-9F7F-9490949DB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681C1-2B72-EE45-AC8B-3C0E3622B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26F0D-B797-BC4E-AF02-16A2AACA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110D4-98C1-694B-BECC-F1B4DD13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C23F-8603-DA48-850A-778954F9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5337-B1FD-6449-B87F-E5464A33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AEDC8-8288-084A-9743-556C489A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9CEF6-9AC4-8F4A-A777-1B62318AD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31B6B-CA2C-904F-B7CD-94ADA87F8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73119-E313-BA46-ADE0-860A19A96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2D056-408B-BE42-8DE6-C2296F97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85424-6F75-1C48-8685-2BCA50F8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A8509-2CB7-224B-83FD-971E16DB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344D-D9D1-8740-AD89-5D63C1CE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63938-42BA-0949-88FE-3326B561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99042-7D64-E24D-BE4F-DCC240C4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3A6E2-E603-8B48-970E-17696EA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62237-516C-DA4D-8982-6C9B555C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5EDE8-102C-9E4A-B012-B8914A7E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71F82-087F-0941-8E73-BFB1C8F4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0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393-AB41-CE4E-AC3B-243E30AC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2EA7-2544-A647-BF6A-16B7093A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061EA-4143-7447-B838-BAA64AA0C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5EC72-3280-0443-B90B-29EFE924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16AF0-BA42-5D45-B15A-3A0CFB0C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A9BF4-D444-264E-BE83-68BFC983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9A41-FEDA-5C4D-8A26-3AE9C8A0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F3898-9FCE-D14E-AB40-B54A984C9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50D94-51F1-E149-BC0E-34B825E5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355A6-E55A-FC46-B947-D6166993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A78EB-21E4-F44D-A2E0-C3E5DC21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C5F75-282F-C148-9CDC-21F33135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35835-3A93-0B4E-A061-C8F2A96E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6C9C9-BB15-8D43-9914-B17B9DDC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7CD3-411E-034B-8EDA-2B0D15C61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4870A-D1CB-804D-A5FB-43A5906CF37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9B55-AE6E-2742-B2CB-12C53015E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D20F-6010-7B4F-B017-9F1B9A541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F902-BBEC-2B48-A16B-2BE5937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1D3664-B7D0-5141-A1BE-690D1C29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49FAB-1A73-FF48-AF29-6AAA385C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120" y="1732871"/>
            <a:ext cx="5979268" cy="1230136"/>
          </a:xfrm>
        </p:spPr>
        <p:txBody>
          <a:bodyPr>
            <a:normAutofit/>
          </a:bodyPr>
          <a:lstStyle/>
          <a:p>
            <a:r>
              <a:rPr lang="uk-UA" dirty="0">
                <a:latin typeface="OptimalC" pitchFamily="2" charset="0"/>
              </a:rPr>
              <a:t>ЖК </a:t>
            </a:r>
            <a:r>
              <a:rPr lang="en-US" dirty="0">
                <a:latin typeface="OptimalC" pitchFamily="2" charset="0"/>
              </a:rPr>
              <a:t>Signature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D3623E-F6B1-174F-B088-20564D2A5078}"/>
              </a:ext>
            </a:extLst>
          </p:cNvPr>
          <p:cNvSpPr txBox="1">
            <a:spLocks/>
          </p:cNvSpPr>
          <p:nvPr/>
        </p:nvSpPr>
        <p:spPr>
          <a:xfrm>
            <a:off x="5282120" y="2963007"/>
            <a:ext cx="5979268" cy="746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OptimalC" pitchFamily="2" charset="0"/>
              </a:rPr>
              <a:t>city club residence &amp; SPA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D2ABE-B189-D94F-8DB0-A94EB19CEF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3168933" y="245116"/>
            <a:ext cx="1363857" cy="161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68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3467F0-5DE5-DD41-9A45-3033DA92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2042414"/>
            <a:ext cx="7204960" cy="149065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2 этажа элитного пространства. Клуб жильцов "</a:t>
            </a:r>
            <a:r>
              <a:rPr lang="en-US" sz="1800" dirty="0">
                <a:latin typeface="OptimalC" pitchFamily="2" charset="0"/>
              </a:rPr>
              <a:t>Signature club": </a:t>
            </a:r>
            <a:r>
              <a:rPr lang="ru-RU" sz="1800" dirty="0">
                <a:latin typeface="OptimalC" pitchFamily="2" charset="0"/>
              </a:rPr>
              <a:t>бильярдная, сигарная комната, </a:t>
            </a:r>
            <a:r>
              <a:rPr lang="ru-RU" sz="1800" dirty="0" err="1">
                <a:latin typeface="OptimalC" pitchFamily="2" charset="0"/>
              </a:rPr>
              <a:t>конференц</a:t>
            </a:r>
            <a:r>
              <a:rPr lang="ru-RU" sz="1800" dirty="0">
                <a:latin typeface="OptimalC" pitchFamily="2" charset="0"/>
              </a:rPr>
              <a:t> зал, приватные и гостевые лобби.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209457"/>
            <a:ext cx="6686752" cy="1822543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Уникальная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инфраструктура</a:t>
            </a:r>
            <a:endParaRPr lang="en-US" sz="4000" dirty="0">
              <a:latin typeface="OptimalC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491E0-504B-4044-964B-51BC2C22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F4C2FD-4E44-3F45-BDDB-D618C4E1C227}"/>
              </a:ext>
            </a:extLst>
          </p:cNvPr>
          <p:cNvSpPr txBox="1">
            <a:spLocks/>
          </p:cNvSpPr>
          <p:nvPr/>
        </p:nvSpPr>
        <p:spPr>
          <a:xfrm>
            <a:off x="4241973" y="3752405"/>
            <a:ext cx="7763981" cy="62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sz="1800" dirty="0">
                <a:latin typeface="OptimalC" pitchFamily="2" charset="0"/>
              </a:rPr>
              <a:t>Kids Club</a:t>
            </a:r>
            <a:r>
              <a:rPr lang="ru-RU" sz="1800" dirty="0">
                <a:latin typeface="OptimalC" pitchFamily="2" charset="0"/>
              </a:rPr>
              <a:t>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6CDC57-B5F0-0040-9DD1-C5E0E8908FBF}"/>
              </a:ext>
            </a:extLst>
          </p:cNvPr>
          <p:cNvSpPr txBox="1">
            <a:spLocks/>
          </p:cNvSpPr>
          <p:nvPr/>
        </p:nvSpPr>
        <p:spPr>
          <a:xfrm>
            <a:off x="4241974" y="4539762"/>
            <a:ext cx="7396870" cy="639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Ресторан "</a:t>
            </a:r>
            <a:r>
              <a:rPr lang="en-US" sz="1800" dirty="0">
                <a:latin typeface="OptimalC" pitchFamily="2" charset="0"/>
              </a:rPr>
              <a:t>Signature" </a:t>
            </a:r>
            <a:r>
              <a:rPr lang="ru-RU" sz="1800" dirty="0">
                <a:latin typeface="OptimalC" pitchFamily="2" charset="0"/>
              </a:rPr>
              <a:t>–</a:t>
            </a:r>
            <a:r>
              <a:rPr lang="en-US" sz="1800" dirty="0">
                <a:latin typeface="OptimalC" pitchFamily="2" charset="0"/>
              </a:rPr>
              <a:t> </a:t>
            </a:r>
            <a:r>
              <a:rPr lang="ru-RU" sz="1800" dirty="0">
                <a:latin typeface="OptimalC" pitchFamily="2" charset="0"/>
              </a:rPr>
              <a:t>завтраки и доставка еды в апартаменты.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F42A781-7ABA-574C-B224-B78C56296350}"/>
              </a:ext>
            </a:extLst>
          </p:cNvPr>
          <p:cNvSpPr txBox="1">
            <a:spLocks/>
          </p:cNvSpPr>
          <p:nvPr/>
        </p:nvSpPr>
        <p:spPr>
          <a:xfrm>
            <a:off x="4241974" y="5344955"/>
            <a:ext cx="7396870" cy="1067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Персональный консьерж – индивидуальное обслуживание каждого жителя </a:t>
            </a:r>
            <a:r>
              <a:rPr lang="en-US" sz="1800" dirty="0">
                <a:latin typeface="OptimalC" pitchFamily="2" charset="0"/>
              </a:rPr>
              <a:t>Signature 24/7</a:t>
            </a:r>
            <a:r>
              <a:rPr lang="ru-RU" sz="1800" dirty="0">
                <a:latin typeface="OptimalC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09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ECAE9-33D9-6748-8EDB-604C243E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1895658"/>
            <a:ext cx="7204960" cy="106203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Входные огнестойкие немецкие двери </a:t>
            </a:r>
            <a:r>
              <a:rPr lang="en-US" sz="1800" dirty="0">
                <a:latin typeface="OptimalC" pitchFamily="2" charset="0"/>
              </a:rPr>
              <a:t>COMTUR </a:t>
            </a:r>
            <a:r>
              <a:rPr lang="ru-RU" sz="1800" dirty="0">
                <a:latin typeface="OptimalC" pitchFamily="2" charset="0"/>
              </a:rPr>
              <a:t>–</a:t>
            </a:r>
            <a:r>
              <a:rPr lang="en-US" sz="1800" dirty="0">
                <a:latin typeface="OptimalC" pitchFamily="2" charset="0"/>
              </a:rPr>
              <a:t> </a:t>
            </a:r>
            <a:r>
              <a:rPr lang="ru-RU" sz="1800" dirty="0">
                <a:latin typeface="OptimalC" pitchFamily="2" charset="0"/>
              </a:rPr>
              <a:t>огнестойкость до 60 минут.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209457"/>
            <a:ext cx="6686752" cy="1822543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Безопасность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и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охрана</a:t>
            </a:r>
            <a:endParaRPr lang="en-US" sz="4000" dirty="0">
              <a:latin typeface="OptimalC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491E0-504B-4044-964B-51BC2C22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F4C2FD-4E44-3F45-BDDB-D618C4E1C227}"/>
              </a:ext>
            </a:extLst>
          </p:cNvPr>
          <p:cNvSpPr txBox="1">
            <a:spLocks/>
          </p:cNvSpPr>
          <p:nvPr/>
        </p:nvSpPr>
        <p:spPr>
          <a:xfrm>
            <a:off x="4241973" y="3009742"/>
            <a:ext cx="6742851" cy="1076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Пожарная безопасность: </a:t>
            </a:r>
            <a:r>
              <a:rPr lang="ru-RU" sz="1800" dirty="0" err="1">
                <a:latin typeface="OptimalC" pitchFamily="2" charset="0"/>
              </a:rPr>
              <a:t>сплинкерная</a:t>
            </a:r>
            <a:r>
              <a:rPr lang="ru-RU" sz="1800" dirty="0">
                <a:latin typeface="OptimalC" pitchFamily="2" charset="0"/>
              </a:rPr>
              <a:t> система и гидранты в каждых апартаментах, незадымляемые лестницы.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6CDC57-B5F0-0040-9DD1-C5E0E8908FBF}"/>
              </a:ext>
            </a:extLst>
          </p:cNvPr>
          <p:cNvSpPr txBox="1">
            <a:spLocks/>
          </p:cNvSpPr>
          <p:nvPr/>
        </p:nvSpPr>
        <p:spPr>
          <a:xfrm>
            <a:off x="4241974" y="4138628"/>
            <a:ext cx="6471182" cy="105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Вертолетная площадка на крыше – эвакуация жителей при помощи эвакуационной вертолетной кабины.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F42A781-7ABA-574C-B224-B78C56296350}"/>
              </a:ext>
            </a:extLst>
          </p:cNvPr>
          <p:cNvSpPr txBox="1">
            <a:spLocks/>
          </p:cNvSpPr>
          <p:nvPr/>
        </p:nvSpPr>
        <p:spPr>
          <a:xfrm>
            <a:off x="4241974" y="5278137"/>
            <a:ext cx="7396870" cy="1067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Охрана комплекса построена с использованием интеллектуальной системы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78402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5CD2E-B9E4-FC40-B099-662BEA2F2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 b="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BB0B-35AE-7443-836E-291F1E6F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4" y="341144"/>
            <a:ext cx="1021130" cy="12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CFB0A-D6A9-6E45-A5EF-8260FD31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49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3A0E4-7E93-4548-BD2C-19D8FACE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89" y="379431"/>
            <a:ext cx="10121258" cy="800014"/>
          </a:xfrm>
        </p:spPr>
        <p:txBody>
          <a:bodyPr/>
          <a:lstStyle/>
          <a:p>
            <a:pPr algn="ctr"/>
            <a:r>
              <a:rPr lang="uk-UA" dirty="0">
                <a:latin typeface="OptimalC" pitchFamily="2" charset="0"/>
              </a:rPr>
              <a:t>Центр </a:t>
            </a:r>
            <a:r>
              <a:rPr lang="uk-UA" dirty="0" err="1">
                <a:latin typeface="OptimalC" pitchFamily="2" charset="0"/>
              </a:rPr>
              <a:t>жизни</a:t>
            </a:r>
            <a:r>
              <a:rPr lang="uk-UA" dirty="0">
                <a:latin typeface="OptimalC" pitchFamily="2" charset="0"/>
              </a:rPr>
              <a:t> в центре </a:t>
            </a:r>
            <a:r>
              <a:rPr lang="uk-UA" dirty="0" err="1">
                <a:latin typeface="OptimalC" pitchFamily="2" charset="0"/>
              </a:rPr>
              <a:t>столицы</a:t>
            </a:r>
            <a:endParaRPr lang="en-US" dirty="0">
              <a:latin typeface="OptimalC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079E53-FD1B-A34E-8154-65BC312AC9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1ED31-F2F5-814E-BF20-34D20322DBA1}"/>
              </a:ext>
            </a:extLst>
          </p:cNvPr>
          <p:cNvSpPr txBox="1"/>
          <p:nvPr/>
        </p:nvSpPr>
        <p:spPr>
          <a:xfrm>
            <a:off x="1930400" y="1305822"/>
            <a:ext cx="7467600" cy="9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dirty="0">
                <a:latin typeface="OptimalC" pitchFamily="2" charset="0"/>
              </a:rPr>
              <a:t>Ж</a:t>
            </a:r>
            <a:r>
              <a:rPr lang="en-US" sz="1500" dirty="0">
                <a:latin typeface="OptimalC" pitchFamily="2" charset="0"/>
              </a:rPr>
              <a:t>K  Signature </a:t>
            </a:r>
            <a:r>
              <a:rPr lang="ru-RU" sz="1500" dirty="0">
                <a:latin typeface="OptimalC" pitchFamily="2" charset="0"/>
              </a:rPr>
              <a:t>расположен в правительственном квартале Киева, недалеко </a:t>
            </a:r>
            <a:br>
              <a:rPr lang="ru-RU" sz="1500" dirty="0">
                <a:latin typeface="OptimalC" pitchFamily="2" charset="0"/>
              </a:rPr>
            </a:br>
            <a:r>
              <a:rPr lang="ru-RU" sz="1500" dirty="0">
                <a:latin typeface="OptimalC" pitchFamily="2" charset="0"/>
              </a:rPr>
              <a:t>от Мариинского парка. Живя в центре столицы вы можете позволить себе быть в эпицентре деловой и светской жизни в любой момент.</a:t>
            </a:r>
            <a:endParaRPr lang="en-US" sz="1500" dirty="0">
              <a:latin typeface="OptimalC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AB953-955F-2F41-814B-4BC19AA38FAE}"/>
              </a:ext>
            </a:extLst>
          </p:cNvPr>
          <p:cNvSpPr/>
          <p:nvPr/>
        </p:nvSpPr>
        <p:spPr>
          <a:xfrm>
            <a:off x="152400" y="2442958"/>
            <a:ext cx="1981200" cy="4224541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0B1E2-AE8E-7545-9291-23D79351B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078" y="2334951"/>
            <a:ext cx="326858" cy="444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36A2E4-0852-3946-A96A-A44A60F59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196" y="3047645"/>
            <a:ext cx="326858" cy="444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1C7AB-F09A-1849-BAF6-1918A0508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172" y="4809210"/>
            <a:ext cx="326858" cy="444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C74A2-B82B-F44F-B64F-FEFD159F0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02" y="2765257"/>
            <a:ext cx="326858" cy="444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C9FE2-F0A6-9048-B857-7EFDFBEA6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802" y="3819357"/>
            <a:ext cx="326858" cy="444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A33161-536B-CB4C-A549-858499D1A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002" y="2574757"/>
            <a:ext cx="326858" cy="444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9C73B9-CF9F-E245-8491-FACDB4FEB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702" y="3362157"/>
            <a:ext cx="326858" cy="444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BD0AFB-BFBC-2D46-A5B9-53B00D5A4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902" y="4149557"/>
            <a:ext cx="326858" cy="444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7D6EF4-5D99-6347-88EF-019F1B18D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502" y="2523957"/>
            <a:ext cx="326858" cy="444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FED8B8-31BF-B84D-925D-4148310A4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602" y="2549357"/>
            <a:ext cx="326858" cy="444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05762D-B539-D84B-93D3-A1454E591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502" y="3057357"/>
            <a:ext cx="326858" cy="444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8F41AA-87BD-A046-855D-3AB2C76AC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7002" y="2193757"/>
            <a:ext cx="326858" cy="444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76BFB-CE97-4E40-B3E2-85EA8A6FCD04}"/>
              </a:ext>
            </a:extLst>
          </p:cNvPr>
          <p:cNvSpPr txBox="1"/>
          <p:nvPr/>
        </p:nvSpPr>
        <p:spPr>
          <a:xfrm>
            <a:off x="3097498" y="23266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1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FA085B-9F98-4142-8D0A-294BEC90CA7A}"/>
              </a:ext>
            </a:extLst>
          </p:cNvPr>
          <p:cNvSpPr txBox="1"/>
          <p:nvPr/>
        </p:nvSpPr>
        <p:spPr>
          <a:xfrm>
            <a:off x="2564098" y="30251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2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42F090-92F5-C943-9D8E-AFAC26A824B9}"/>
              </a:ext>
            </a:extLst>
          </p:cNvPr>
          <p:cNvSpPr txBox="1"/>
          <p:nvPr/>
        </p:nvSpPr>
        <p:spPr>
          <a:xfrm>
            <a:off x="2437098" y="47777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5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6C071-4011-484E-80BF-955A63D00143}"/>
              </a:ext>
            </a:extLst>
          </p:cNvPr>
          <p:cNvSpPr txBox="1"/>
          <p:nvPr/>
        </p:nvSpPr>
        <p:spPr>
          <a:xfrm>
            <a:off x="5269198" y="27330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3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90636A-AAEF-3E4D-8134-8C55237B0355}"/>
              </a:ext>
            </a:extLst>
          </p:cNvPr>
          <p:cNvSpPr txBox="1"/>
          <p:nvPr/>
        </p:nvSpPr>
        <p:spPr>
          <a:xfrm>
            <a:off x="4227798" y="37871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4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71E658-A3FD-F94B-801F-B614E755276D}"/>
              </a:ext>
            </a:extLst>
          </p:cNvPr>
          <p:cNvSpPr txBox="1"/>
          <p:nvPr/>
        </p:nvSpPr>
        <p:spPr>
          <a:xfrm>
            <a:off x="6602698" y="25425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6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35223-DEA6-C347-A712-ACAE3172AF77}"/>
              </a:ext>
            </a:extLst>
          </p:cNvPr>
          <p:cNvSpPr txBox="1"/>
          <p:nvPr/>
        </p:nvSpPr>
        <p:spPr>
          <a:xfrm>
            <a:off x="6615398" y="3329920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7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25142-3B95-7141-9A18-CD2EA9E16ADF}"/>
              </a:ext>
            </a:extLst>
          </p:cNvPr>
          <p:cNvSpPr txBox="1"/>
          <p:nvPr/>
        </p:nvSpPr>
        <p:spPr>
          <a:xfrm>
            <a:off x="6817297" y="4128317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8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856BCE-2F0B-CB4F-B126-B44D926E656A}"/>
              </a:ext>
            </a:extLst>
          </p:cNvPr>
          <p:cNvSpPr txBox="1"/>
          <p:nvPr/>
        </p:nvSpPr>
        <p:spPr>
          <a:xfrm>
            <a:off x="7934897" y="2502717"/>
            <a:ext cx="2920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9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880F70-03FA-5445-8EA7-3A7A1FACEDC2}"/>
              </a:ext>
            </a:extLst>
          </p:cNvPr>
          <p:cNvSpPr txBox="1"/>
          <p:nvPr/>
        </p:nvSpPr>
        <p:spPr>
          <a:xfrm>
            <a:off x="9689096" y="2524774"/>
            <a:ext cx="3994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10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90043F-20C0-8E48-ABBB-973BA5BD5643}"/>
              </a:ext>
            </a:extLst>
          </p:cNvPr>
          <p:cNvSpPr txBox="1"/>
          <p:nvPr/>
        </p:nvSpPr>
        <p:spPr>
          <a:xfrm>
            <a:off x="10552696" y="3032774"/>
            <a:ext cx="3994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11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5F1538-D988-F24C-9373-489191E7912B}"/>
              </a:ext>
            </a:extLst>
          </p:cNvPr>
          <p:cNvSpPr txBox="1"/>
          <p:nvPr/>
        </p:nvSpPr>
        <p:spPr>
          <a:xfrm>
            <a:off x="11505196" y="2169174"/>
            <a:ext cx="399468" cy="353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OptimalC" pitchFamily="2" charset="0"/>
              </a:rPr>
              <a:t>12</a:t>
            </a:r>
            <a:endParaRPr lang="en-US" sz="1400" dirty="0">
              <a:latin typeface="OptimalC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671A65-1CD4-EC48-9AD8-5DB6B8A4934A}"/>
              </a:ext>
            </a:extLst>
          </p:cNvPr>
          <p:cNvSpPr txBox="1"/>
          <p:nvPr/>
        </p:nvSpPr>
        <p:spPr>
          <a:xfrm>
            <a:off x="203200" y="2516524"/>
            <a:ext cx="2004075" cy="415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1 – Золотые Ворота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2 – Оперный театр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3 – ЦУМ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4 – ТЦ Гулливер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5 – Республиканский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      стадион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6 – Майдан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      </a:t>
            </a:r>
            <a:r>
              <a:rPr lang="ru-RU" sz="1200" dirty="0" err="1">
                <a:latin typeface="OptimalC" pitchFamily="2" charset="0"/>
              </a:rPr>
              <a:t>Незалежности</a:t>
            </a:r>
            <a:endParaRPr lang="ru-RU" sz="1200" dirty="0">
              <a:latin typeface="OptimalC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7 – </a:t>
            </a:r>
            <a:r>
              <a:rPr lang="ru-RU" sz="1200" dirty="0" err="1">
                <a:latin typeface="OptimalC" pitchFamily="2" charset="0"/>
              </a:rPr>
              <a:t>Бесарабский</a:t>
            </a:r>
            <a:r>
              <a:rPr lang="ru-RU" sz="1200" dirty="0">
                <a:latin typeface="OptimalC" pitchFamily="2" charset="0"/>
              </a:rPr>
              <a:t> рынок 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8 – БЦ Парус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9 – Стадион Динамо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10 – </a:t>
            </a:r>
            <a:r>
              <a:rPr lang="ru-RU" sz="1200" dirty="0" err="1">
                <a:latin typeface="OptimalC" pitchFamily="2" charset="0"/>
              </a:rPr>
              <a:t>Верховна</a:t>
            </a:r>
            <a:r>
              <a:rPr lang="ru-RU" sz="1200" dirty="0">
                <a:latin typeface="OptimalC" pitchFamily="2" charset="0"/>
              </a:rPr>
              <a:t> Рада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        Украины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11 – Администрация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        Президента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12 – Киево-Печерская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OptimalC" pitchFamily="2" charset="0"/>
              </a:rPr>
              <a:t>        Лавра </a:t>
            </a:r>
            <a:endParaRPr lang="en-US" sz="1200" dirty="0">
              <a:latin typeface="Optimal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9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32E70-1395-204B-BA3A-7524A22F2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71EEA9-3AF9-B046-BA04-2EA4FB8A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3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AFAB8B-F310-0341-A7C2-67E931F7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2889651"/>
            <a:ext cx="7197987" cy="256288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Параметрический фасад в ЖК </a:t>
            </a:r>
            <a:r>
              <a:rPr lang="en-US" sz="1800" dirty="0">
                <a:latin typeface="OptimalC" pitchFamily="2" charset="0"/>
              </a:rPr>
              <a:t>Signature </a:t>
            </a:r>
            <a:r>
              <a:rPr lang="ru-RU" sz="1800" dirty="0">
                <a:latin typeface="OptimalC" pitchFamily="2" charset="0"/>
              </a:rPr>
              <a:t>разработан немецким архитектурным бюро </a:t>
            </a:r>
            <a:r>
              <a:rPr lang="en-US" sz="1800" dirty="0" err="1">
                <a:latin typeface="OptimalC" pitchFamily="2" charset="0"/>
              </a:rPr>
              <a:t>Shmidhuber</a:t>
            </a:r>
            <a:r>
              <a:rPr lang="en-US" sz="1800" dirty="0">
                <a:latin typeface="OptimalC" pitchFamily="2" charset="0"/>
              </a:rPr>
              <a:t> </a:t>
            </a:r>
            <a:r>
              <a:rPr lang="ru-RU" sz="1800" dirty="0">
                <a:latin typeface="OptimalC" pitchFamily="2" charset="0"/>
              </a:rPr>
              <a:t>–</a:t>
            </a:r>
            <a:r>
              <a:rPr lang="en-US" sz="1800" dirty="0">
                <a:latin typeface="OptimalC" pitchFamily="2" charset="0"/>
              </a:rPr>
              <a:t> </a:t>
            </a:r>
            <a:r>
              <a:rPr lang="ru-RU" sz="1800" dirty="0">
                <a:latin typeface="OptimalC" pitchFamily="2" charset="0"/>
              </a:rPr>
              <a:t>дизайн-партнерами брендов </a:t>
            </a:r>
            <a:r>
              <a:rPr lang="en-US" sz="1800" dirty="0">
                <a:latin typeface="OptimalC" pitchFamily="2" charset="0"/>
              </a:rPr>
              <a:t>Audi </a:t>
            </a:r>
            <a:r>
              <a:rPr lang="ru-RU" sz="1800" dirty="0">
                <a:latin typeface="OptimalC" pitchFamily="2" charset="0"/>
              </a:rPr>
              <a:t>і </a:t>
            </a:r>
            <a:r>
              <a:rPr lang="en-US" sz="1800" dirty="0">
                <a:latin typeface="OptimalC" pitchFamily="2" charset="0"/>
              </a:rPr>
              <a:t>Lamborghini. </a:t>
            </a:r>
            <a:r>
              <a:rPr lang="ru-RU" sz="1800" dirty="0">
                <a:latin typeface="OptimalC" pitchFamily="2" charset="0"/>
              </a:rPr>
              <a:t>Благодаря </a:t>
            </a:r>
            <a:r>
              <a:rPr lang="ru-RU" sz="1800" dirty="0" err="1">
                <a:latin typeface="OptimalC" pitchFamily="2" charset="0"/>
              </a:rPr>
              <a:t>параметрике</a:t>
            </a:r>
            <a:r>
              <a:rPr lang="ru-RU" sz="1800" dirty="0">
                <a:latin typeface="OptimalC" pitchFamily="2" charset="0"/>
              </a:rPr>
              <a:t> все пространство в </a:t>
            </a:r>
            <a:r>
              <a:rPr lang="en-US" sz="1800" dirty="0">
                <a:latin typeface="OptimalC" pitchFamily="2" charset="0"/>
              </a:rPr>
              <a:t>Signature </a:t>
            </a:r>
            <a:r>
              <a:rPr lang="ru-RU" sz="1800" dirty="0">
                <a:latin typeface="OptimalC" pitchFamily="2" charset="0"/>
              </a:rPr>
              <a:t>–</a:t>
            </a:r>
            <a:r>
              <a:rPr lang="en-US" sz="1800" dirty="0">
                <a:latin typeface="OptimalC" pitchFamily="2" charset="0"/>
              </a:rPr>
              <a:t> </a:t>
            </a:r>
            <a:r>
              <a:rPr lang="ru-RU" sz="1800" dirty="0">
                <a:latin typeface="OptimalC" pitchFamily="2" charset="0"/>
              </a:rPr>
              <a:t>это приватная </a:t>
            </a:r>
            <a:r>
              <a:rPr lang="en-US" sz="1800" dirty="0">
                <a:latin typeface="OptimalC" pitchFamily="2" charset="0"/>
              </a:rPr>
              <a:t>VIP-</a:t>
            </a:r>
            <a:r>
              <a:rPr lang="ru-RU" sz="1800" dirty="0">
                <a:latin typeface="OptimalC" pitchFamily="2" charset="0"/>
              </a:rPr>
              <a:t>зона без границ, которая трансформируется согласно желаний жителей.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909368"/>
            <a:ext cx="6686752" cy="975359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Архитектура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и</a:t>
            </a:r>
            <a:r>
              <a:rPr lang="uk-UA" sz="4000" dirty="0">
                <a:latin typeface="OptimalC" pitchFamily="2" charset="0"/>
              </a:rPr>
              <a:t> дизайн</a:t>
            </a:r>
            <a:endParaRPr lang="en-US" sz="4000" dirty="0">
              <a:latin typeface="Optimal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5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2F263-9193-2943-99ED-3AB28125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2032000"/>
            <a:ext cx="7197987" cy="17952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Панорамное остекление с подъемно-раздвижной системой </a:t>
            </a:r>
            <a:r>
              <a:rPr lang="en-US" sz="1800" dirty="0">
                <a:latin typeface="OptimalC" pitchFamily="2" charset="0"/>
              </a:rPr>
              <a:t>SCHUCO. </a:t>
            </a:r>
            <a:r>
              <a:rPr lang="ru-RU" sz="1800" dirty="0">
                <a:latin typeface="OptimalC" pitchFamily="2" charset="0"/>
              </a:rPr>
              <a:t>Эксклюзивная поставка в Украину от производителя, специально для проекта ЖК </a:t>
            </a:r>
            <a:r>
              <a:rPr lang="en-US" sz="1800" dirty="0">
                <a:latin typeface="OptimalC" pitchFamily="2" charset="0"/>
              </a:rPr>
              <a:t>Signature.</a:t>
            </a:r>
            <a:endParaRPr lang="ru-RU" sz="1800" dirty="0">
              <a:latin typeface="OptimalC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209457"/>
            <a:ext cx="6686752" cy="1822543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Высокие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стандарты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строительства</a:t>
            </a:r>
            <a:endParaRPr lang="en-US" sz="4000" dirty="0">
              <a:latin typeface="OptimalC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491E0-504B-4044-964B-51BC2C22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F4C2FD-4E44-3F45-BDDB-D618C4E1C227}"/>
              </a:ext>
            </a:extLst>
          </p:cNvPr>
          <p:cNvSpPr txBox="1">
            <a:spLocks/>
          </p:cNvSpPr>
          <p:nvPr/>
        </p:nvSpPr>
        <p:spPr>
          <a:xfrm>
            <a:off x="4241973" y="3669717"/>
            <a:ext cx="7197987" cy="1113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Очищение воды обратным осмосом – питьевая, очищенная вода прямо из крана.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6CDC57-B5F0-0040-9DD1-C5E0E8908FBF}"/>
              </a:ext>
            </a:extLst>
          </p:cNvPr>
          <p:cNvSpPr txBox="1">
            <a:spLocks/>
          </p:cNvSpPr>
          <p:nvPr/>
        </p:nvSpPr>
        <p:spPr>
          <a:xfrm>
            <a:off x="4241974" y="4899377"/>
            <a:ext cx="7069494" cy="148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latin typeface="OptimalC" pitchFamily="2" charset="0"/>
              </a:rPr>
              <a:t>Внутрипольный</a:t>
            </a:r>
            <a:r>
              <a:rPr lang="ru-RU" sz="1800" dirty="0">
                <a:latin typeface="OptimalC" pitchFamily="2" charset="0"/>
              </a:rPr>
              <a:t> </a:t>
            </a:r>
            <a:r>
              <a:rPr lang="ru-RU" sz="1800" dirty="0" err="1">
                <a:latin typeface="OptimalC" pitchFamily="2" charset="0"/>
              </a:rPr>
              <a:t>четырехтрубный</a:t>
            </a:r>
            <a:r>
              <a:rPr lang="ru-RU" sz="1800" dirty="0">
                <a:latin typeface="OptimalC" pitchFamily="2" charset="0"/>
              </a:rPr>
              <a:t> немецкий конвектор </a:t>
            </a:r>
            <a:r>
              <a:rPr lang="en-US" sz="1800" dirty="0">
                <a:latin typeface="OptimalC" pitchFamily="2" charset="0"/>
              </a:rPr>
              <a:t>KAMPMANN, </a:t>
            </a:r>
            <a:r>
              <a:rPr lang="ru-RU" sz="1800" dirty="0">
                <a:latin typeface="OptimalC" pitchFamily="2" charset="0"/>
              </a:rPr>
              <a:t>способный работать в двух режимах – обогрев и охлаждение. Зонирование климата в </a:t>
            </a:r>
            <a:r>
              <a:rPr lang="ru-RU" sz="1800" dirty="0" err="1">
                <a:latin typeface="OptimalC" pitchFamily="2" charset="0"/>
              </a:rPr>
              <a:t>аппартаментах</a:t>
            </a:r>
            <a:r>
              <a:rPr lang="ru-RU" sz="1800" dirty="0">
                <a:latin typeface="OptimalC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91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7AF67-48D4-E24E-9CB3-1F34516C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2072604"/>
            <a:ext cx="7197987" cy="107244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Собственная котельная – отсутствие зависимости от отопительного сезона.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209457"/>
            <a:ext cx="6686752" cy="1822543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Высокие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стандарты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строительства</a:t>
            </a:r>
            <a:endParaRPr lang="en-US" sz="4000" dirty="0">
              <a:latin typeface="OptimalC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491E0-504B-4044-964B-51BC2C22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F4C2FD-4E44-3F45-BDDB-D618C4E1C227}"/>
              </a:ext>
            </a:extLst>
          </p:cNvPr>
          <p:cNvSpPr txBox="1">
            <a:spLocks/>
          </p:cNvSpPr>
          <p:nvPr/>
        </p:nvSpPr>
        <p:spPr>
          <a:xfrm>
            <a:off x="4241973" y="3429000"/>
            <a:ext cx="7197987" cy="1113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Лифты </a:t>
            </a:r>
            <a:r>
              <a:rPr lang="en-US" sz="1800" dirty="0">
                <a:latin typeface="OptimalC" pitchFamily="2" charset="0"/>
              </a:rPr>
              <a:t>SCHINDLER </a:t>
            </a:r>
            <a:r>
              <a:rPr lang="ru-RU" sz="1800" dirty="0">
                <a:latin typeface="OptimalC" pitchFamily="2" charset="0"/>
              </a:rPr>
              <a:t>с интеллектуальным управлением и интегрированной системой доступа.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6CDC57-B5F0-0040-9DD1-C5E0E8908FBF}"/>
              </a:ext>
            </a:extLst>
          </p:cNvPr>
          <p:cNvSpPr txBox="1">
            <a:spLocks/>
          </p:cNvSpPr>
          <p:nvPr/>
        </p:nvSpPr>
        <p:spPr>
          <a:xfrm>
            <a:off x="4241974" y="4899378"/>
            <a:ext cx="7069494" cy="116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Приточно-вытяжная вентиляция с рекуперацией тепла –очищение и охлаждение воздуха в каждом помещении.</a:t>
            </a:r>
          </a:p>
        </p:txBody>
      </p:sp>
    </p:spTree>
    <p:extLst>
      <p:ext uri="{BB962C8B-B14F-4D97-AF65-F5344CB8AC3E}">
        <p14:creationId xmlns:p14="http://schemas.microsoft.com/office/powerpoint/2010/main" val="182146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3ED98F-9E60-1E4C-8F9C-7DA9CC1E9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8" r="580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94A01-101F-DF45-80D7-2290A68C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BEF10-CED8-A840-9424-35B37D06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1884727"/>
            <a:ext cx="7197987" cy="107244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latin typeface="OptimalC" pitchFamily="2" charset="0"/>
              </a:rPr>
              <a:t>Термовставки</a:t>
            </a:r>
            <a:r>
              <a:rPr lang="ru-RU" sz="1800" dirty="0">
                <a:latin typeface="OptimalC" pitchFamily="2" charset="0"/>
              </a:rPr>
              <a:t> </a:t>
            </a:r>
            <a:r>
              <a:rPr lang="en-US" sz="1800" dirty="0">
                <a:latin typeface="OptimalC" pitchFamily="2" charset="0"/>
              </a:rPr>
              <a:t>S</a:t>
            </a:r>
            <a:r>
              <a:rPr lang="ru-RU" sz="1800" dirty="0">
                <a:latin typeface="OptimalC" pitchFamily="2" charset="0"/>
              </a:rPr>
              <a:t>С</a:t>
            </a:r>
            <a:r>
              <a:rPr lang="en-US" sz="1800" dirty="0">
                <a:latin typeface="OptimalC" pitchFamily="2" charset="0"/>
              </a:rPr>
              <a:t>HOECK </a:t>
            </a:r>
            <a:r>
              <a:rPr lang="ru-RU" sz="1800" dirty="0">
                <a:latin typeface="OptimalC" pitchFamily="2" charset="0"/>
              </a:rPr>
              <a:t>–</a:t>
            </a:r>
            <a:r>
              <a:rPr lang="en-US" sz="1800" dirty="0">
                <a:latin typeface="OptimalC" pitchFamily="2" charset="0"/>
              </a:rPr>
              <a:t> </a:t>
            </a:r>
            <a:r>
              <a:rPr lang="ru-RU" sz="1800" dirty="0">
                <a:latin typeface="OptimalC" pitchFamily="2" charset="0"/>
              </a:rPr>
              <a:t>немецкая разработка, которая позволяет избежать мостика холода, появления грибка.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209457"/>
            <a:ext cx="6686752" cy="1822543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Высокие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стандарты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строительства</a:t>
            </a:r>
            <a:endParaRPr lang="en-US" sz="4000" dirty="0">
              <a:latin typeface="OptimalC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491E0-504B-4044-964B-51BC2C22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F4C2FD-4E44-3F45-BDDB-D618C4E1C227}"/>
              </a:ext>
            </a:extLst>
          </p:cNvPr>
          <p:cNvSpPr txBox="1">
            <a:spLocks/>
          </p:cNvSpPr>
          <p:nvPr/>
        </p:nvSpPr>
        <p:spPr>
          <a:xfrm>
            <a:off x="4241973" y="3099147"/>
            <a:ext cx="7763981" cy="103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Собственный трансформатор, подключение к 3-м линиям питания. Дизель-генератор – резервный источник  электроснабжения.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6CDC57-B5F0-0040-9DD1-C5E0E8908FBF}"/>
              </a:ext>
            </a:extLst>
          </p:cNvPr>
          <p:cNvSpPr txBox="1">
            <a:spLocks/>
          </p:cNvSpPr>
          <p:nvPr/>
        </p:nvSpPr>
        <p:spPr>
          <a:xfrm>
            <a:off x="4241974" y="4251213"/>
            <a:ext cx="7396870" cy="1354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Соблюдение стандартов по методу </a:t>
            </a:r>
            <a:r>
              <a:rPr lang="en-US" sz="1800" dirty="0">
                <a:latin typeface="OptimalC" pitchFamily="2" charset="0"/>
              </a:rPr>
              <a:t>BREEAM. </a:t>
            </a:r>
            <a:r>
              <a:rPr lang="ru-RU" sz="1800" dirty="0">
                <a:latin typeface="OptimalC" pitchFamily="2" charset="0"/>
              </a:rPr>
              <a:t>Использование не только экологически благоприятных технологий, но и обеспечение более высоких показателей </a:t>
            </a:r>
            <a:r>
              <a:rPr lang="ru-RU" sz="1800" dirty="0" err="1">
                <a:latin typeface="OptimalC" pitchFamily="2" charset="0"/>
              </a:rPr>
              <a:t>энергоэффективности</a:t>
            </a:r>
            <a:r>
              <a:rPr lang="ru-RU" sz="1800" dirty="0">
                <a:latin typeface="OptimalC" pitchFamily="2" charset="0"/>
              </a:rPr>
              <a:t>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B977D14-481C-A94F-B699-2AD81EBC8F0D}"/>
              </a:ext>
            </a:extLst>
          </p:cNvPr>
          <p:cNvSpPr txBox="1">
            <a:spLocks/>
          </p:cNvSpPr>
          <p:nvPr/>
        </p:nvSpPr>
        <p:spPr>
          <a:xfrm>
            <a:off x="4241974" y="5831658"/>
            <a:ext cx="7396870" cy="614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Система Умный Дом</a:t>
            </a:r>
          </a:p>
        </p:txBody>
      </p:sp>
    </p:spTree>
    <p:extLst>
      <p:ext uri="{BB962C8B-B14F-4D97-AF65-F5344CB8AC3E}">
        <p14:creationId xmlns:p14="http://schemas.microsoft.com/office/powerpoint/2010/main" val="393647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AE82E-9718-7241-B6DB-9A305F281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65BCBB-7549-7740-AB48-7BE9708B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973" y="2042414"/>
            <a:ext cx="7204960" cy="149065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1350 м</a:t>
            </a:r>
            <a:r>
              <a:rPr lang="ru-RU" sz="1800" baseline="30000" dirty="0">
                <a:latin typeface="OptimalC" pitchFamily="2" charset="0"/>
              </a:rPr>
              <a:t>2</a:t>
            </a:r>
            <a:r>
              <a:rPr lang="ru-RU" sz="1800" dirty="0">
                <a:latin typeface="OptimalC" pitchFamily="2" charset="0"/>
              </a:rPr>
              <a:t> </a:t>
            </a:r>
            <a:r>
              <a:rPr lang="en-US" sz="1800" dirty="0">
                <a:latin typeface="OptimalC" pitchFamily="2" charset="0"/>
              </a:rPr>
              <a:t>SPA CENTER </a:t>
            </a:r>
            <a:r>
              <a:rPr lang="ru-RU" sz="1800" dirty="0">
                <a:latin typeface="OptimalC" pitchFamily="2" charset="0"/>
              </a:rPr>
              <a:t>только для жильцов: 25 метровый и детский бассейны, сухие и влажные </a:t>
            </a:r>
            <a:r>
              <a:rPr lang="ru-RU" sz="1800" dirty="0" err="1">
                <a:latin typeface="OptimalC" pitchFamily="2" charset="0"/>
              </a:rPr>
              <a:t>лаунж</a:t>
            </a:r>
            <a:r>
              <a:rPr lang="ru-RU" sz="1800" dirty="0">
                <a:latin typeface="OptimalC" pitchFamily="2" charset="0"/>
              </a:rPr>
              <a:t>-зоны, </a:t>
            </a:r>
            <a:r>
              <a:rPr lang="ru-RU" sz="1800" dirty="0" err="1">
                <a:latin typeface="OptimalC" pitchFamily="2" charset="0"/>
              </a:rPr>
              <a:t>вельнес</a:t>
            </a:r>
            <a:r>
              <a:rPr lang="ru-RU" sz="1800" dirty="0">
                <a:latin typeface="OptimalC" pitchFamily="2" charset="0"/>
              </a:rPr>
              <a:t>-зона, фитнесс, сквош.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BAE688-8260-9249-B7F4-915BACA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16" y="209457"/>
            <a:ext cx="6686752" cy="1822543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OptimalC" pitchFamily="2" charset="0"/>
              </a:rPr>
              <a:t>Уникальная</a:t>
            </a:r>
            <a:r>
              <a:rPr lang="uk-UA" sz="4000" dirty="0">
                <a:latin typeface="OptimalC" pitchFamily="2" charset="0"/>
              </a:rPr>
              <a:t> </a:t>
            </a:r>
            <a:r>
              <a:rPr lang="uk-UA" sz="4000" dirty="0" err="1">
                <a:latin typeface="OptimalC" pitchFamily="2" charset="0"/>
              </a:rPr>
              <a:t>инфраструктура</a:t>
            </a:r>
            <a:endParaRPr lang="en-US" sz="4000" dirty="0">
              <a:latin typeface="OptimalC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491E0-504B-4044-964B-51BC2C22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10984824" y="341144"/>
            <a:ext cx="1021130" cy="1206791"/>
          </a:xfrm>
          <a:prstGeom prst="rect">
            <a:avLst/>
          </a:pr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F4C2FD-4E44-3F45-BDDB-D618C4E1C227}"/>
              </a:ext>
            </a:extLst>
          </p:cNvPr>
          <p:cNvSpPr txBox="1">
            <a:spLocks/>
          </p:cNvSpPr>
          <p:nvPr/>
        </p:nvSpPr>
        <p:spPr>
          <a:xfrm>
            <a:off x="4241973" y="3752405"/>
            <a:ext cx="7763981" cy="62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Двухуровневый паркинг.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6CDC57-B5F0-0040-9DD1-C5E0E8908FBF}"/>
              </a:ext>
            </a:extLst>
          </p:cNvPr>
          <p:cNvSpPr txBox="1">
            <a:spLocks/>
          </p:cNvSpPr>
          <p:nvPr/>
        </p:nvSpPr>
        <p:spPr>
          <a:xfrm>
            <a:off x="4241974" y="4632441"/>
            <a:ext cx="7396870" cy="1354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dirty="0">
                <a:latin typeface="OptimalC" pitchFamily="2" charset="0"/>
              </a:rPr>
              <a:t>7 прогулочных зон: интерактивные фонтаны, пруд камней, летний и зимний сады, спорт и арт пространства, детская площадка.</a:t>
            </a:r>
          </a:p>
        </p:txBody>
      </p:sp>
    </p:spTree>
    <p:extLst>
      <p:ext uri="{BB962C8B-B14F-4D97-AF65-F5344CB8AC3E}">
        <p14:creationId xmlns:p14="http://schemas.microsoft.com/office/powerpoint/2010/main" val="106567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434</Words>
  <Application>Microsoft Macintosh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OptimalC</vt:lpstr>
      <vt:lpstr>Office Theme</vt:lpstr>
      <vt:lpstr>ЖК Signature</vt:lpstr>
      <vt:lpstr>Центр жизни в центре столицы</vt:lpstr>
      <vt:lpstr>PowerPoint Presentation</vt:lpstr>
      <vt:lpstr>Архитектура и дизайн</vt:lpstr>
      <vt:lpstr>Высокие стандарты строительства</vt:lpstr>
      <vt:lpstr>Высокие стандарты строительства</vt:lpstr>
      <vt:lpstr>PowerPoint Presentation</vt:lpstr>
      <vt:lpstr>Высокие стандарты строительства</vt:lpstr>
      <vt:lpstr>Уникальная инфраструктура</vt:lpstr>
      <vt:lpstr>Уникальная инфраструктура</vt:lpstr>
      <vt:lpstr>Безопасность и охрана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Mutsumoto</dc:creator>
  <cp:lastModifiedBy>Vladimir Mutsumoto</cp:lastModifiedBy>
  <cp:revision>45</cp:revision>
  <dcterms:created xsi:type="dcterms:W3CDTF">2018-08-15T22:33:32Z</dcterms:created>
  <dcterms:modified xsi:type="dcterms:W3CDTF">2018-12-05T20:57:50Z</dcterms:modified>
</cp:coreProperties>
</file>